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8"/>
  </p:notesMasterIdLst>
  <p:handoutMasterIdLst>
    <p:handoutMasterId r:id="rId9"/>
  </p:handoutMasterIdLst>
  <p:sldIdLst>
    <p:sldId id="261" r:id="rId2"/>
    <p:sldId id="278" r:id="rId3"/>
    <p:sldId id="283" r:id="rId4"/>
    <p:sldId id="279" r:id="rId5"/>
    <p:sldId id="280" r:id="rId6"/>
    <p:sldId id="27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18" autoAdjust="0"/>
    <p:restoredTop sz="95588" autoAdjust="0"/>
  </p:normalViewPr>
  <p:slideViewPr>
    <p:cSldViewPr snapToGrid="0" showGuides="1">
      <p:cViewPr varScale="1">
        <p:scale>
          <a:sx n="132" d="100"/>
          <a:sy n="132" d="100"/>
        </p:scale>
        <p:origin x="176" y="1112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20/09/2020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20/09/2020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20.09.2020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2020/09/07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B9180-8FF6-0141-904C-B44C18395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9A745-1ABC-7B47-B1D8-6A00C02C7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F3F85B-AC7C-E44A-8566-1F08DEF794FF}"/>
              </a:ext>
            </a:extLst>
          </p:cNvPr>
          <p:cNvSpPr txBox="1">
            <a:spLocks/>
          </p:cNvSpPr>
          <p:nvPr/>
        </p:nvSpPr>
        <p:spPr>
          <a:xfrm>
            <a:off x="261534" y="514376"/>
            <a:ext cx="10515600" cy="52359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Krav </a:t>
            </a:r>
            <a:r>
              <a:rPr lang="en-GB" dirty="0" err="1"/>
              <a:t>til</a:t>
            </a:r>
            <a:r>
              <a:rPr lang="en-GB" dirty="0"/>
              <a:t> Software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0EC1405-A6E7-7C4E-A4AD-6A8D1389B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03575"/>
          </a:xfrm>
        </p:spPr>
        <p:txBody>
          <a:bodyPr/>
          <a:lstStyle/>
          <a:p>
            <a:r>
              <a:rPr lang="da-DK" dirty="0"/>
              <a:t>Funktionalitet: Kompilerer det, løser det opgaven?</a:t>
            </a:r>
          </a:p>
          <a:p>
            <a:r>
              <a:rPr lang="da-DK" dirty="0"/>
              <a:t>Pålideligt: Hvad vis internettet falder ud?</a:t>
            </a:r>
          </a:p>
          <a:p>
            <a:r>
              <a:rPr lang="da-DK" dirty="0"/>
              <a:t>Brugsvenligt: Er det nemt at bruge?</a:t>
            </a:r>
          </a:p>
          <a:p>
            <a:r>
              <a:rPr lang="da-DK" dirty="0"/>
              <a:t>Effektivitet: Tager det lang tid at bruge, er det langsomt?</a:t>
            </a:r>
          </a:p>
          <a:p>
            <a:r>
              <a:rPr lang="da-DK" dirty="0"/>
              <a:t>Vedligeholdelse: Er det net at rette bugs, at tilføje ny funktionalitet?</a:t>
            </a:r>
          </a:p>
          <a:p>
            <a:r>
              <a:rPr lang="da-DK" dirty="0" err="1"/>
              <a:t>Portérbart</a:t>
            </a:r>
            <a:r>
              <a:rPr lang="da-DK" dirty="0"/>
              <a:t>: Kan det nemt flyttes til en ny computer, telefon, etc.?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48239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71EE4C-23D2-7840-9A80-858D4C994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9E726-883B-3E4E-9A37-4204C13E1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AF2C7B-32A0-D249-9EFB-FA50BFA88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694" y="407198"/>
            <a:ext cx="10515600" cy="593541"/>
          </a:xfrm>
        </p:spPr>
        <p:txBody>
          <a:bodyPr/>
          <a:lstStyle/>
          <a:p>
            <a:r>
              <a:rPr lang="en-GB" dirty="0"/>
              <a:t>Decimal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Binær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58E75D-8B27-204C-B9F4-B2D5ABC9AE97}"/>
              </a:ext>
            </a:extLst>
          </p:cNvPr>
          <p:cNvSpPr/>
          <p:nvPr/>
        </p:nvSpPr>
        <p:spPr>
          <a:xfrm>
            <a:off x="347876" y="1480282"/>
            <a:ext cx="3918788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Convert a non-negative integer into its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binary form. E.g., dec2bin 3 =  "0b11"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dec2bin n =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if n &lt; 0 then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"Illegal value"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elif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n = 0 then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"0b0"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else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let mutable v = n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let mutable str = ""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while v &gt; 0 do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 str &lt;- (string (v % 2)) + str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  v &lt;- v / 2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   "0b" + str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N = 116</a:t>
            </a:r>
          </a:p>
          <a:p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"%d_10 = %s_2" N (dec2bin N)</a:t>
            </a:r>
          </a:p>
          <a:p>
            <a:endParaRPr lang="en-GB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617488-7002-4945-AE21-49439A96E436}"/>
              </a:ext>
            </a:extLst>
          </p:cNvPr>
          <p:cNvCxnSpPr>
            <a:cxnSpLocks/>
          </p:cNvCxnSpPr>
          <p:nvPr/>
        </p:nvCxnSpPr>
        <p:spPr>
          <a:xfrm>
            <a:off x="4359805" y="924657"/>
            <a:ext cx="0" cy="5617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BB02841-C114-A54B-B584-6126DD8D7AB5}"/>
              </a:ext>
            </a:extLst>
          </p:cNvPr>
          <p:cNvSpPr txBox="1"/>
          <p:nvPr/>
        </p:nvSpPr>
        <p:spPr>
          <a:xfrm>
            <a:off x="4452944" y="977307"/>
            <a:ext cx="3962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Implementation (.</a:t>
            </a:r>
            <a:r>
              <a:rPr lang="en-GB" sz="2400" dirty="0" err="1"/>
              <a:t>fsi</a:t>
            </a:r>
            <a:r>
              <a:rPr lang="en-GB" sz="240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CA6D5C-19D6-4847-97B8-D2984DCDB5D7}"/>
              </a:ext>
            </a:extLst>
          </p:cNvPr>
          <p:cNvSpPr txBox="1"/>
          <p:nvPr/>
        </p:nvSpPr>
        <p:spPr>
          <a:xfrm>
            <a:off x="4419368" y="3809460"/>
            <a:ext cx="288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Application (.</a:t>
            </a:r>
            <a:r>
              <a:rPr lang="en-GB" sz="2400" dirty="0" err="1"/>
              <a:t>fsx</a:t>
            </a:r>
            <a:r>
              <a:rPr lang="en-GB" sz="2400" dirty="0"/>
              <a:t>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B42CBB6-C699-674B-A127-2ADE968B9E3A}"/>
              </a:ext>
            </a:extLst>
          </p:cNvPr>
          <p:cNvCxnSpPr>
            <a:cxnSpLocks/>
          </p:cNvCxnSpPr>
          <p:nvPr/>
        </p:nvCxnSpPr>
        <p:spPr>
          <a:xfrm flipV="1">
            <a:off x="4452944" y="3754204"/>
            <a:ext cx="3747012" cy="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CFC1974-0400-BD4A-984C-2D440CD8B518}"/>
              </a:ext>
            </a:extLst>
          </p:cNvPr>
          <p:cNvSpPr/>
          <p:nvPr/>
        </p:nvSpPr>
        <p:spPr>
          <a:xfrm>
            <a:off x="4452944" y="4371926"/>
            <a:ext cx="416410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open convert</a:t>
            </a:r>
          </a:p>
          <a:p>
            <a:endParaRPr lang="en-GB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N = 116</a:t>
            </a:r>
          </a:p>
          <a:p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"%d_10 = %s_2" N (dec2bin N)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2E97E8-375D-2A44-86CB-267236116260}"/>
              </a:ext>
            </a:extLst>
          </p:cNvPr>
          <p:cNvSpPr/>
          <p:nvPr/>
        </p:nvSpPr>
        <p:spPr>
          <a:xfrm>
            <a:off x="4452944" y="1508382"/>
            <a:ext cx="755373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module convert</a:t>
            </a:r>
          </a:p>
          <a:p>
            <a:endParaRPr lang="en-GB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&lt;summary&gt; Convert a non-negative integer into its binary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form. E.g., dec2bin 3 = "0b11".&lt;/summary&gt;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&lt;example&gt;The call &lt;c&gt;dec2bin 3&lt;/c&gt; returns &lt;c&gt;"0b11"&lt;/c&gt;.&lt;/example&gt;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&lt;param name="n"&gt;a non-negative integer.&lt;/param&gt;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&lt;returns&gt;The binary representation of n as a string on Fsharp form &lt;/returns&gt;</a:t>
            </a:r>
          </a:p>
          <a:p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val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dec2bin :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n:int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-&gt; string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C621EB-E19A-FF46-AC3F-E5460A6E71FB}"/>
              </a:ext>
            </a:extLst>
          </p:cNvPr>
          <p:cNvSpPr txBox="1"/>
          <p:nvPr/>
        </p:nvSpPr>
        <p:spPr>
          <a:xfrm>
            <a:off x="347875" y="974388"/>
            <a:ext cx="288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Program (.</a:t>
            </a:r>
            <a:r>
              <a:rPr lang="en-GB" sz="2400" dirty="0" err="1"/>
              <a:t>fsx</a:t>
            </a:r>
            <a:r>
              <a:rPr lang="en-GB" sz="2400" dirty="0"/>
              <a:t>)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2087F77-20FC-0C4A-A3D0-11EBD622898F}"/>
              </a:ext>
            </a:extLst>
          </p:cNvPr>
          <p:cNvCxnSpPr/>
          <p:nvPr/>
        </p:nvCxnSpPr>
        <p:spPr>
          <a:xfrm flipV="1">
            <a:off x="251791" y="1099930"/>
            <a:ext cx="3869635" cy="44527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B9E226-9F0D-2345-830B-B32A6F394459}"/>
              </a:ext>
            </a:extLst>
          </p:cNvPr>
          <p:cNvCxnSpPr>
            <a:cxnSpLocks/>
          </p:cNvCxnSpPr>
          <p:nvPr/>
        </p:nvCxnSpPr>
        <p:spPr>
          <a:xfrm flipH="1" flipV="1">
            <a:off x="251790" y="1000739"/>
            <a:ext cx="3869635" cy="44527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84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71EE4C-23D2-7840-9A80-858D4C994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9E726-883B-3E4E-9A37-4204C13E1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E421E0C-E6D3-F048-B3A6-0FC178CE6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6" y="580775"/>
            <a:ext cx="10515600" cy="1325563"/>
          </a:xfrm>
        </p:spPr>
        <p:txBody>
          <a:bodyPr/>
          <a:lstStyle/>
          <a:p>
            <a:r>
              <a:rPr lang="en-GB" dirty="0"/>
              <a:t>Black-box testing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618D39-924F-7640-BD1A-2F80BDF2A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203" y="1613469"/>
            <a:ext cx="11640797" cy="97535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000" dirty="0" err="1"/>
              <a:t>Beslut</a:t>
            </a:r>
            <a:r>
              <a:rPr lang="en-GB" sz="2000" dirty="0"/>
              <a:t> et interface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/>
              <a:t>Find </a:t>
            </a:r>
            <a:r>
              <a:rPr lang="en-GB" sz="2000" dirty="0" err="1"/>
              <a:t>grænsetilfælde</a:t>
            </a:r>
            <a:endParaRPr lang="en-GB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4203CE-C862-9F42-A59A-C2D065DE4D58}"/>
              </a:ext>
            </a:extLst>
          </p:cNvPr>
          <p:cNvSpPr/>
          <p:nvPr/>
        </p:nvSpPr>
        <p:spPr>
          <a:xfrm>
            <a:off x="220055" y="3392922"/>
            <a:ext cx="40798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let dec2bin n = ?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C6AF7C5-913B-E24C-81E3-5FE27B8D32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984318"/>
              </p:ext>
            </p:extLst>
          </p:nvPr>
        </p:nvGraphicFramePr>
        <p:xfrm>
          <a:off x="3490175" y="3392922"/>
          <a:ext cx="8281116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279">
                  <a:extLst>
                    <a:ext uri="{9D8B030D-6E8A-4147-A177-3AD203B41FA5}">
                      <a16:colId xmlns:a16="http://schemas.microsoft.com/office/drawing/2014/main" val="1532162595"/>
                    </a:ext>
                  </a:extLst>
                </a:gridCol>
                <a:gridCol w="2070279">
                  <a:extLst>
                    <a:ext uri="{9D8B030D-6E8A-4147-A177-3AD203B41FA5}">
                      <a16:colId xmlns:a16="http://schemas.microsoft.com/office/drawing/2014/main" val="1403007596"/>
                    </a:ext>
                  </a:extLst>
                </a:gridCol>
                <a:gridCol w="2070279">
                  <a:extLst>
                    <a:ext uri="{9D8B030D-6E8A-4147-A177-3AD203B41FA5}">
                      <a16:colId xmlns:a16="http://schemas.microsoft.com/office/drawing/2014/main" val="2720054862"/>
                    </a:ext>
                  </a:extLst>
                </a:gridCol>
                <a:gridCol w="2070279">
                  <a:extLst>
                    <a:ext uri="{9D8B030D-6E8A-4147-A177-3AD203B41FA5}">
                      <a16:colId xmlns:a16="http://schemas.microsoft.com/office/drawing/2014/main" val="179345016"/>
                    </a:ext>
                  </a:extLst>
                </a:gridCol>
              </a:tblGrid>
              <a:tr h="288878"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Expected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388441"/>
                  </a:ext>
                </a:extLst>
              </a:tr>
              <a:tr h="288878"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dec2bin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"Illegal value"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negative </a:t>
                      </a:r>
                      <a:r>
                        <a:rPr lang="en-GB" sz="14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tal</a:t>
                      </a:r>
                      <a:endParaRPr lang="en-GB" sz="14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185139"/>
                  </a:ext>
                </a:extLst>
              </a:tr>
              <a:tr h="269659">
                <a:tc>
                  <a:txBody>
                    <a:bodyPr/>
                    <a:lstStyle/>
                    <a:p>
                      <a:endParaRPr lang="en-GB" sz="14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"0b0"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grænsetilfælde</a:t>
                      </a:r>
                      <a:endParaRPr lang="en-GB" sz="14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342341"/>
                  </a:ext>
                </a:extLst>
              </a:tr>
              <a:tr h="269659">
                <a:tc>
                  <a:txBody>
                    <a:bodyPr/>
                    <a:lstStyle/>
                    <a:p>
                      <a:endParaRPr lang="en-GB" sz="14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"0b1"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1 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81418"/>
                  </a:ext>
                </a:extLst>
              </a:tr>
              <a:tr h="169928">
                <a:tc>
                  <a:txBody>
                    <a:bodyPr/>
                    <a:lstStyle/>
                    <a:p>
                      <a:endParaRPr lang="en-GB" sz="14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"0b10"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2 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263722"/>
                  </a:ext>
                </a:extLst>
              </a:tr>
              <a:tr h="169928">
                <a:tc>
                  <a:txBody>
                    <a:bodyPr/>
                    <a:lstStyle/>
                    <a:p>
                      <a:endParaRPr lang="en-GB" sz="140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 =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"0b1010"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stort</a:t>
                      </a:r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</a:t>
                      </a:r>
                      <a:r>
                        <a:rPr lang="en-GB" sz="14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lige</a:t>
                      </a:r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</a:t>
                      </a:r>
                      <a:r>
                        <a:rPr lang="en-GB" sz="14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tal</a:t>
                      </a:r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(</a:t>
                      </a:r>
                      <a:r>
                        <a:rPr lang="en-GB" sz="14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venstre</a:t>
                      </a:r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bit sat men </a:t>
                      </a:r>
                      <a:r>
                        <a:rPr lang="en-GB" sz="14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ikke</a:t>
                      </a:r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</a:t>
                      </a:r>
                      <a:r>
                        <a:rPr lang="en-GB" sz="14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højre</a:t>
                      </a:r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394169"/>
                  </a:ext>
                </a:extLst>
              </a:tr>
              <a:tr h="269659">
                <a:tc>
                  <a:txBody>
                    <a:bodyPr/>
                    <a:lstStyle/>
                    <a:p>
                      <a:endParaRPr lang="en-GB" sz="140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 =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"0b1011"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stort</a:t>
                      </a:r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</a:t>
                      </a:r>
                      <a:r>
                        <a:rPr lang="en-GB" sz="14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ulige</a:t>
                      </a:r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</a:t>
                      </a:r>
                      <a:r>
                        <a:rPr lang="en-GB" sz="14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tal</a:t>
                      </a:r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(</a:t>
                      </a:r>
                      <a:r>
                        <a:rPr lang="en-GB" sz="14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venstre</a:t>
                      </a:r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</a:t>
                      </a:r>
                      <a:r>
                        <a:rPr lang="en-GB" sz="14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og</a:t>
                      </a:r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</a:t>
                      </a:r>
                      <a:r>
                        <a:rPr lang="en-GB" sz="14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højre</a:t>
                      </a:r>
                      <a:r>
                        <a:rPr lang="en-GB" sz="14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bit sat)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73222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1C806C8-1041-0441-9077-33DFF29931C9}"/>
              </a:ext>
            </a:extLst>
          </p:cNvPr>
          <p:cNvSpPr txBox="1"/>
          <p:nvPr/>
        </p:nvSpPr>
        <p:spPr>
          <a:xfrm>
            <a:off x="4123760" y="587163"/>
            <a:ext cx="3962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Implementation (.</a:t>
            </a:r>
            <a:r>
              <a:rPr lang="en-GB" sz="2400" dirty="0" err="1"/>
              <a:t>fsi</a:t>
            </a:r>
            <a:r>
              <a:rPr lang="en-GB" sz="2400" dirty="0"/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5603BA-7CBE-2C4C-9A64-B907A1344BEC}"/>
              </a:ext>
            </a:extLst>
          </p:cNvPr>
          <p:cNvSpPr/>
          <p:nvPr/>
        </p:nvSpPr>
        <p:spPr>
          <a:xfrm>
            <a:off x="4123760" y="1118238"/>
            <a:ext cx="755373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module convert</a:t>
            </a:r>
          </a:p>
          <a:p>
            <a:endParaRPr lang="en-GB" sz="14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&lt;summary&gt; Convert a non-negative integer into its binary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form. E.g., dec2bin 3 = "0b11".&lt;/summary&gt;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&lt;example&gt;The call &lt;c&gt;dec2bin 3&lt;/c&gt; returns &lt;c&gt;"0b11"&lt;/c&gt;.&lt;/example&gt;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&lt;param name="n"&gt;a non-negative integer.&lt;/param&gt;</a:t>
            </a:r>
          </a:p>
          <a:p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/// &lt;returns&gt;The binary representation of n as a string on Fsharp form &lt;/returns&gt;</a:t>
            </a:r>
          </a:p>
          <a:p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val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dec2bin : </a:t>
            </a:r>
            <a:r>
              <a:rPr lang="en-GB" sz="14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n:int</a:t>
            </a:r>
            <a:r>
              <a:rPr lang="en-GB" sz="14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-&gt; string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6FD60F-5765-A24B-8A2C-1A5E7E9DD923}"/>
              </a:ext>
            </a:extLst>
          </p:cNvPr>
          <p:cNvSpPr/>
          <p:nvPr/>
        </p:nvSpPr>
        <p:spPr>
          <a:xfrm>
            <a:off x="3950208" y="426720"/>
            <a:ext cx="7821083" cy="269443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1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71EE4C-23D2-7840-9A80-858D4C994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9E726-883B-3E4E-9A37-4204C13E1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3F41393-94E3-3A4C-A4AA-E0498B35B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284" y="504975"/>
            <a:ext cx="4466103" cy="1325563"/>
          </a:xfrm>
        </p:spPr>
        <p:txBody>
          <a:bodyPr/>
          <a:lstStyle/>
          <a:p>
            <a:r>
              <a:rPr lang="en-GB" dirty="0"/>
              <a:t>Black-box testing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668D34-45B4-D949-8436-6DB9959CEA0D}"/>
              </a:ext>
            </a:extLst>
          </p:cNvPr>
          <p:cNvSpPr/>
          <p:nvPr/>
        </p:nvSpPr>
        <p:spPr>
          <a:xfrm>
            <a:off x="141186" y="3953276"/>
            <a:ext cx="602620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open convert</a:t>
            </a:r>
          </a:p>
          <a:p>
            <a:endParaRPr lang="en-GB" sz="1600" dirty="0">
              <a:latin typeface="DejaVu Sans Book" panose="020B0603030804020204" pitchFamily="34" charset="0"/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"Black-box testing of dec2bin n"</a:t>
            </a:r>
          </a:p>
          <a:p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  %5b: n &lt; 0" (dec2bin -1 = "Illegal value")</a:t>
            </a:r>
          </a:p>
          <a:p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  %5b: n = 0" (dec2bin 0 = "0b0")</a:t>
            </a:r>
          </a:p>
          <a:p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  %5b: n = 1" (dec2bin 1 = "0b1")</a:t>
            </a:r>
          </a:p>
          <a:p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  %5b: n = 2" (dec2bin 2 = "0b10")</a:t>
            </a:r>
          </a:p>
          <a:p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  %5b: n = 10" (dec2bin 10 = "0b1010")</a:t>
            </a:r>
          </a:p>
          <a:p>
            <a:r>
              <a:rPr lang="en-GB" sz="1600" dirty="0" err="1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printfn</a:t>
            </a:r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 "  %5b: n = 11" (dec2bin 11 = "0b1011")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8150D8-60B2-CA48-A209-619D7F3B41BC}"/>
              </a:ext>
            </a:extLst>
          </p:cNvPr>
          <p:cNvSpPr/>
          <p:nvPr/>
        </p:nvSpPr>
        <p:spPr>
          <a:xfrm>
            <a:off x="6167389" y="3953276"/>
            <a:ext cx="552392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latin typeface="DejaVu Sans Book" panose="020B0603030804020204" pitchFamily="34" charset="0"/>
                <a:ea typeface="DejaVu Sans Book" panose="020B0603030804020204" pitchFamily="34" charset="0"/>
                <a:cs typeface="DejaVu Sans Book" panose="020B0603030804020204" pitchFamily="34" charset="0"/>
              </a:rPr>
              <a:t>$ </a:t>
            </a:r>
            <a:r>
              <a:rPr lang="da-DK" dirty="0"/>
              <a:t>fsharpc -a dec2bin.fsi dec2bin.fs</a:t>
            </a:r>
          </a:p>
          <a:p>
            <a:r>
              <a:rPr lang="da-DK" dirty="0"/>
              <a:t>$ fsharpc -r dec2bin.dll dec2binBlackTest.fsx</a:t>
            </a:r>
          </a:p>
          <a:p>
            <a:r>
              <a:rPr lang="da-DK" dirty="0"/>
              <a:t>$ mono dec2binBlackTest.exe </a:t>
            </a:r>
          </a:p>
          <a:p>
            <a:r>
              <a:rPr lang="da-DK" dirty="0"/>
              <a:t>Black-</a:t>
            </a:r>
            <a:r>
              <a:rPr lang="da-DK" dirty="0" err="1"/>
              <a:t>box</a:t>
            </a:r>
            <a:r>
              <a:rPr lang="da-DK" dirty="0"/>
              <a:t> </a:t>
            </a:r>
            <a:r>
              <a:rPr lang="da-DK" dirty="0" err="1"/>
              <a:t>testing</a:t>
            </a:r>
            <a:r>
              <a:rPr lang="da-DK" dirty="0"/>
              <a:t> of dec2bin n</a:t>
            </a:r>
          </a:p>
          <a:p>
            <a:r>
              <a:rPr lang="da-DK" dirty="0"/>
              <a:t>   true: n &lt; 0</a:t>
            </a:r>
          </a:p>
          <a:p>
            <a:r>
              <a:rPr lang="da-DK" dirty="0"/>
              <a:t>   true: n = 0</a:t>
            </a:r>
          </a:p>
          <a:p>
            <a:r>
              <a:rPr lang="da-DK" dirty="0"/>
              <a:t>   true: n = 1</a:t>
            </a:r>
          </a:p>
          <a:p>
            <a:r>
              <a:rPr lang="da-DK" dirty="0"/>
              <a:t>   true: n = 2</a:t>
            </a:r>
          </a:p>
          <a:p>
            <a:r>
              <a:rPr lang="da-DK" dirty="0"/>
              <a:t>   true: n = 10</a:t>
            </a:r>
          </a:p>
          <a:p>
            <a:r>
              <a:rPr lang="da-DK" dirty="0"/>
              <a:t>   true: n = 11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F91AF3-9B01-764C-A0D8-2EA1A7D6314F}"/>
              </a:ext>
            </a:extLst>
          </p:cNvPr>
          <p:cNvCxnSpPr>
            <a:cxnSpLocks/>
          </p:cNvCxnSpPr>
          <p:nvPr/>
        </p:nvCxnSpPr>
        <p:spPr>
          <a:xfrm>
            <a:off x="141186" y="3761825"/>
            <a:ext cx="118061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7029C1C-129C-D648-AA96-B68BFB5EE6F2}"/>
              </a:ext>
            </a:extLst>
          </p:cNvPr>
          <p:cNvCxnSpPr>
            <a:cxnSpLocks/>
          </p:cNvCxnSpPr>
          <p:nvPr/>
        </p:nvCxnSpPr>
        <p:spPr>
          <a:xfrm>
            <a:off x="6044243" y="3834598"/>
            <a:ext cx="0" cy="28777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E94C0E8-D3C1-7244-BB35-271BF59DC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910140"/>
              </p:ext>
            </p:extLst>
          </p:nvPr>
        </p:nvGraphicFramePr>
        <p:xfrm>
          <a:off x="4733387" y="143937"/>
          <a:ext cx="7364168" cy="3399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1042">
                  <a:extLst>
                    <a:ext uri="{9D8B030D-6E8A-4147-A177-3AD203B41FA5}">
                      <a16:colId xmlns:a16="http://schemas.microsoft.com/office/drawing/2014/main" val="1532162595"/>
                    </a:ext>
                  </a:extLst>
                </a:gridCol>
                <a:gridCol w="1841042">
                  <a:extLst>
                    <a:ext uri="{9D8B030D-6E8A-4147-A177-3AD203B41FA5}">
                      <a16:colId xmlns:a16="http://schemas.microsoft.com/office/drawing/2014/main" val="1403007596"/>
                    </a:ext>
                  </a:extLst>
                </a:gridCol>
                <a:gridCol w="1841042">
                  <a:extLst>
                    <a:ext uri="{9D8B030D-6E8A-4147-A177-3AD203B41FA5}">
                      <a16:colId xmlns:a16="http://schemas.microsoft.com/office/drawing/2014/main" val="2720054862"/>
                    </a:ext>
                  </a:extLst>
                </a:gridCol>
                <a:gridCol w="1841042">
                  <a:extLst>
                    <a:ext uri="{9D8B030D-6E8A-4147-A177-3AD203B41FA5}">
                      <a16:colId xmlns:a16="http://schemas.microsoft.com/office/drawing/2014/main" val="179345016"/>
                    </a:ext>
                  </a:extLst>
                </a:gridCol>
              </a:tblGrid>
              <a:tr h="548294"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Expected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388441"/>
                  </a:ext>
                </a:extLst>
              </a:tr>
              <a:tr h="328976"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dec2bin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 = -1</a:t>
                      </a:r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"Illegal value"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negative </a:t>
                      </a:r>
                      <a:r>
                        <a:rPr lang="en-GB" sz="12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tal</a:t>
                      </a:r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185139"/>
                  </a:ext>
                </a:extLst>
              </a:tr>
              <a:tr h="328976"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"0b0"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grænsetilfælde</a:t>
                      </a:r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342341"/>
                  </a:ext>
                </a:extLst>
              </a:tr>
              <a:tr h="328976"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"0b1"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1 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81418"/>
                  </a:ext>
                </a:extLst>
              </a:tr>
              <a:tr h="328976"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"0b10"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2 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263722"/>
                  </a:ext>
                </a:extLst>
              </a:tr>
              <a:tr h="767611">
                <a:tc>
                  <a:txBody>
                    <a:bodyPr/>
                    <a:lstStyle/>
                    <a:p>
                      <a:endParaRPr lang="en-GB" sz="120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 =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"0b1010"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stort</a:t>
                      </a: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</a:t>
                      </a:r>
                      <a:r>
                        <a:rPr lang="en-GB" sz="12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lige</a:t>
                      </a: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</a:t>
                      </a:r>
                      <a:r>
                        <a:rPr lang="en-GB" sz="12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tal</a:t>
                      </a: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(</a:t>
                      </a:r>
                      <a:r>
                        <a:rPr lang="en-GB" sz="12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venstre</a:t>
                      </a: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bit sat men </a:t>
                      </a:r>
                      <a:r>
                        <a:rPr lang="en-GB" sz="12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ikke</a:t>
                      </a: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</a:t>
                      </a:r>
                      <a:r>
                        <a:rPr lang="en-GB" sz="12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højre</a:t>
                      </a: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394169"/>
                  </a:ext>
                </a:extLst>
              </a:tr>
              <a:tr h="767611">
                <a:tc>
                  <a:txBody>
                    <a:bodyPr/>
                    <a:lstStyle/>
                    <a:p>
                      <a:endParaRPr lang="en-GB" sz="1200" dirty="0">
                        <a:latin typeface="DejaVu Sans Book" panose="020B0603030804020204" pitchFamily="34" charset="0"/>
                        <a:ea typeface="DejaVu Sans Book" panose="020B0603030804020204" pitchFamily="34" charset="0"/>
                        <a:cs typeface="DejaVu Sans Book" panose="020B06030308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n =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"0b1011"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stort</a:t>
                      </a: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</a:t>
                      </a:r>
                      <a:r>
                        <a:rPr lang="en-GB" sz="12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ulige</a:t>
                      </a: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</a:t>
                      </a:r>
                      <a:r>
                        <a:rPr lang="en-GB" sz="12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tal</a:t>
                      </a: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(</a:t>
                      </a:r>
                      <a:r>
                        <a:rPr lang="en-GB" sz="12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venstre</a:t>
                      </a: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</a:t>
                      </a:r>
                      <a:r>
                        <a:rPr lang="en-GB" sz="12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og</a:t>
                      </a: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</a:t>
                      </a:r>
                      <a:r>
                        <a:rPr lang="en-GB" sz="1200" dirty="0" err="1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højre</a:t>
                      </a:r>
                      <a:r>
                        <a:rPr lang="en-GB" sz="1200" dirty="0">
                          <a:latin typeface="DejaVu Sans Book" panose="020B0603030804020204" pitchFamily="34" charset="0"/>
                          <a:ea typeface="DejaVu Sans Book" panose="020B0603030804020204" pitchFamily="34" charset="0"/>
                          <a:cs typeface="DejaVu Sans Book" panose="020B0603030804020204" pitchFamily="34" charset="0"/>
                        </a:rPr>
                        <a:t> bit sat)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732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93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20/09/2020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778283" cy="4675187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I denne video hørte du om:</a:t>
            </a:r>
          </a:p>
          <a:p>
            <a:r>
              <a:rPr lang="da-DK" dirty="0"/>
              <a:t>Krav til software</a:t>
            </a:r>
          </a:p>
          <a:p>
            <a:r>
              <a:rPr lang="da-DK" dirty="0"/>
              <a:t>Programspecifikation</a:t>
            </a:r>
          </a:p>
          <a:p>
            <a:r>
              <a:rPr lang="da-DK" dirty="0"/>
              <a:t>Black-</a:t>
            </a:r>
            <a:r>
              <a:rPr lang="da-DK" dirty="0" err="1"/>
              <a:t>box</a:t>
            </a:r>
            <a:r>
              <a:rPr lang="da-DK" dirty="0"/>
              <a:t> </a:t>
            </a:r>
            <a:r>
              <a:rPr lang="da-DK" dirty="0" err="1"/>
              <a:t>testing</a:t>
            </a:r>
            <a:endParaRPr lang="da-DK" dirty="0"/>
          </a:p>
          <a:p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791</Words>
  <Application>Microsoft Macintosh PowerPoint</Application>
  <PresentationFormat>Widescreen</PresentationFormat>
  <Paragraphs>140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DejaVu Sans Book</vt:lpstr>
      <vt:lpstr>Microsoft New Tai Lue</vt:lpstr>
      <vt:lpstr>Brugerdefineret design</vt:lpstr>
      <vt:lpstr>PowerPoint Presentation</vt:lpstr>
      <vt:lpstr>PowerPoint Presentation</vt:lpstr>
      <vt:lpstr>Decimal til Binær</vt:lpstr>
      <vt:lpstr>Black-box testing</vt:lpstr>
      <vt:lpstr>Black-box testing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2020-09-20T13:25:40Z</dcterms:modified>
</cp:coreProperties>
</file>